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6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7" r:id="rId12"/>
    <p:sldId id="264" r:id="rId13"/>
    <p:sldId id="268" r:id="rId14"/>
    <p:sldId id="265" r:id="rId15"/>
    <p:sldId id="270" r:id="rId1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acher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84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5T21:03:48.921" idx="1">
    <p:pos x="4514" y="1414"/>
    <p:text>натуральними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charset="0"/>
              </a:endParaRPr>
            </a:p>
          </p:txBody>
        </p:sp>
      </p:grp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uk-UA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1FE01E6-C6E3-4A3D-8F3D-8702EAE633F1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7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8296-85C2-4926-BF1A-85D8D8494E23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2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39516-5E80-4981-8310-D321A193BF06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3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92D44FD0-B4B6-4992-80B8-8124DE599EAA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062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35F63B6-38BF-423E-81FD-7F95EAFDF353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105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0F23-7780-4DF8-89EE-5813F6687D47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9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CB6F4-537B-4371-9CC9-B05AD0C836E8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489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A7CA0-7CB1-41B2-834D-9C2889043397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946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3C300-5872-46C5-A9BE-5DF7C38803E5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1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47D52-B7E7-45D2-B387-29F574D7EF68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502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C0130-FE89-4E59-90AC-52C7E62A3CAF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94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C7EB0-42AB-47E9-BA78-581AA9C302E8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508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41CB0-ECA1-469D-BE85-75758C8E6649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126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63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63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uk-UA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64D052F-6581-4248-94A0-C2A5212D4F74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990600"/>
            <a:ext cx="7269807" cy="1905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Тема: Повторення курсу математики за 6 клас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653136"/>
            <a:ext cx="3754760" cy="1440160"/>
          </a:xfrm>
        </p:spPr>
        <p:txBody>
          <a:bodyPr/>
          <a:lstStyle/>
          <a:p>
            <a:r>
              <a:rPr lang="uk-UA" sz="1800" dirty="0"/>
              <a:t>Вчитель </a:t>
            </a:r>
            <a:r>
              <a:rPr lang="uk-UA" sz="1800" dirty="0" err="1"/>
              <a:t>Миролюбненської</a:t>
            </a:r>
            <a:r>
              <a:rPr lang="uk-UA" sz="1800" dirty="0"/>
              <a:t> ЗОШ І-ІІІ ступенів Дехтяр Л.В.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27289"/>
            <a:ext cx="3050871" cy="30771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75" y="0"/>
            <a:ext cx="1190625" cy="2247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7787208" cy="720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Додавання раціональних чисел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000" dirty="0">
                <a:solidFill>
                  <a:srgbClr val="FF0000"/>
                </a:solidFill>
              </a:rPr>
              <a:t>Щоб додати два від'ємних числа, треба додати їх модулі і перед результатом поставити знак мінус.</a:t>
            </a:r>
          </a:p>
          <a:p>
            <a:pPr>
              <a:lnSpc>
                <a:spcPct val="90000"/>
              </a:lnSpc>
            </a:pPr>
            <a:endParaRPr lang="uk-UA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uk-UA" sz="2000" dirty="0">
                <a:solidFill>
                  <a:srgbClr val="FF0000"/>
                </a:solidFill>
              </a:rPr>
              <a:t>Щоб додати додатне і від'ємне числа, треба знайти різницю їх модулів і перед результатом поставити знак числа з більшим модулем.</a:t>
            </a:r>
          </a:p>
          <a:p>
            <a:pPr>
              <a:lnSpc>
                <a:spcPct val="90000"/>
              </a:lnSpc>
            </a:pP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6 – 28 = </a:t>
            </a:r>
            <a:endParaRPr lang="uk-UA" dirty="0" smtClean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-5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–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41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=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- 2,4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-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3,46 =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-0</a:t>
            </a:r>
            <a:r>
              <a:rPr lang="uk-UA" dirty="0" smtClean="0">
                <a:solidFill>
                  <a:srgbClr val="009900"/>
                </a:solidFill>
              </a:rPr>
              <a:t>,53 - (-3,57)= </a:t>
            </a:r>
            <a:endParaRPr lang="uk-UA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uk-UA" dirty="0" smtClean="0">
                <a:solidFill>
                  <a:srgbClr val="009900"/>
                </a:solidFill>
              </a:rPr>
              <a:t>-0,09-(-0,9)= </a:t>
            </a:r>
            <a:endParaRPr lang="uk-UA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rgbClr val="0099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666557"/>
            <a:ext cx="22098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build="p"/>
      <p:bldP spid="348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7787208" cy="720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Додавання раціональних чисел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000" dirty="0">
                <a:solidFill>
                  <a:srgbClr val="FF0000"/>
                </a:solidFill>
              </a:rPr>
              <a:t>Щоб додати два від'ємних числа, треба додати їх модулі і перед результатом поставити знак мінус.</a:t>
            </a:r>
          </a:p>
          <a:p>
            <a:pPr>
              <a:lnSpc>
                <a:spcPct val="90000"/>
              </a:lnSpc>
            </a:pPr>
            <a:endParaRPr lang="uk-UA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uk-UA" sz="2000" dirty="0">
                <a:solidFill>
                  <a:srgbClr val="FF0000"/>
                </a:solidFill>
              </a:rPr>
              <a:t>Щоб додати додатне і від'ємне числа, треба знайти різницю їх модулів і перед результатом поставити знак числа з більшим модулем.</a:t>
            </a:r>
          </a:p>
          <a:p>
            <a:pPr>
              <a:lnSpc>
                <a:spcPct val="90000"/>
              </a:lnSpc>
            </a:pP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6 – 28 = 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22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-5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–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41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46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- 2,4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-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3,46 =</a:t>
            </a:r>
            <a:r>
              <a:rPr lang="uk-UA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5,86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9900"/>
                </a:solidFill>
              </a:rPr>
              <a:t>-0</a:t>
            </a:r>
            <a:r>
              <a:rPr lang="uk-UA" dirty="0" smtClean="0">
                <a:solidFill>
                  <a:srgbClr val="009900"/>
                </a:solidFill>
              </a:rPr>
              <a:t>,53 - (-3,57)= </a:t>
            </a:r>
            <a:r>
              <a:rPr lang="uk-UA" dirty="0" smtClean="0">
                <a:solidFill>
                  <a:srgbClr val="C00000"/>
                </a:solidFill>
              </a:rPr>
              <a:t>3,04</a:t>
            </a:r>
          </a:p>
          <a:p>
            <a:pPr>
              <a:lnSpc>
                <a:spcPct val="90000"/>
              </a:lnSpc>
            </a:pPr>
            <a:r>
              <a:rPr lang="uk-UA" dirty="0" smtClean="0">
                <a:solidFill>
                  <a:srgbClr val="009900"/>
                </a:solidFill>
              </a:rPr>
              <a:t>-0,09-(-0,9)= </a:t>
            </a:r>
            <a:r>
              <a:rPr lang="uk-UA" dirty="0" smtClean="0">
                <a:solidFill>
                  <a:srgbClr val="C00000"/>
                </a:solidFill>
              </a:rPr>
              <a:t>0,81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rgbClr val="0099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666557"/>
            <a:ext cx="22098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859216" cy="93610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Множення раціональних чисел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827584" y="2348880"/>
            <a:ext cx="3805808" cy="18722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 smtClean="0">
                <a:solidFill>
                  <a:srgbClr val="FF0066"/>
                </a:solidFill>
              </a:rPr>
              <a:t>Щоб перемножити від'ємне число і додатне, треба перемножити їх модулі і перед результатом поставити знак мінус.</a:t>
            </a:r>
          </a:p>
          <a:p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 smtClean="0">
                <a:solidFill>
                  <a:srgbClr val="FF0066"/>
                </a:solidFill>
              </a:rPr>
              <a:t>Щоб перемножити два від'ємні числа,треба перемножити їх модулі.</a:t>
            </a:r>
            <a:endParaRPr lang="ru-RU" sz="2000" dirty="0">
              <a:solidFill>
                <a:srgbClr val="FF0066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838201" y="4365104"/>
            <a:ext cx="6110064" cy="21602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Обчислити добутки: </a:t>
            </a:r>
          </a:p>
          <a:p>
            <a:endParaRPr lang="uk-UA" sz="20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(-1,4) * (-5) =                       23,7 * (-40) =</a:t>
            </a:r>
            <a:endParaRPr lang="uk-UA" sz="2000" b="1" dirty="0" smtClean="0">
              <a:solidFill>
                <a:srgbClr val="FF0000"/>
              </a:solidFill>
            </a:endParaRPr>
          </a:p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3,74 * (-0,5) =                      2,25 * (-0,04) =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98" y="4509120"/>
            <a:ext cx="1900449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8" grpId="0" build="p" animBg="1"/>
      <p:bldP spid="9" grpId="0" build="p" animBg="1"/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859216" cy="93610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Множення раціональних чисел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827584" y="2348880"/>
            <a:ext cx="3805808" cy="18722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 smtClean="0">
                <a:solidFill>
                  <a:srgbClr val="FF0066"/>
                </a:solidFill>
              </a:rPr>
              <a:t>Щоб перемножити від'ємне число і додатне, треба перемножити їх модулі і перед результатом поставити знак мінус.</a:t>
            </a:r>
          </a:p>
          <a:p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dirty="0" smtClean="0">
                <a:solidFill>
                  <a:srgbClr val="FF0066"/>
                </a:solidFill>
              </a:rPr>
              <a:t>Щоб перемножити два від'ємні числа,треба перемножити їх модулі.</a:t>
            </a:r>
            <a:endParaRPr lang="ru-RU" sz="2000" dirty="0">
              <a:solidFill>
                <a:srgbClr val="FF0066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838201" y="4365104"/>
            <a:ext cx="6110064" cy="21602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Обчислити добутки: </a:t>
            </a:r>
          </a:p>
          <a:p>
            <a:endParaRPr lang="uk-UA" sz="20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(-1,4) * (-5) =  </a:t>
            </a:r>
            <a:r>
              <a:rPr lang="uk-UA" sz="2000" b="1" dirty="0" smtClean="0">
                <a:solidFill>
                  <a:srgbClr val="FF0066"/>
                </a:solidFill>
              </a:rPr>
              <a:t>7</a:t>
            </a:r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23,7 * (-40) = </a:t>
            </a:r>
            <a:r>
              <a:rPr lang="uk-UA" sz="2000" b="1" dirty="0" smtClean="0">
                <a:solidFill>
                  <a:srgbClr val="FF0066"/>
                </a:solidFill>
              </a:rPr>
              <a:t>-948</a:t>
            </a:r>
            <a:endParaRPr lang="uk-UA" sz="2000" b="1" dirty="0" smtClean="0">
              <a:solidFill>
                <a:srgbClr val="FF0000"/>
              </a:solidFill>
            </a:endParaRPr>
          </a:p>
          <a:p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3,74 * (-0,5) = </a:t>
            </a:r>
            <a:r>
              <a:rPr lang="uk-UA" sz="2000" b="1" dirty="0" smtClean="0">
                <a:solidFill>
                  <a:srgbClr val="FF0066"/>
                </a:solidFill>
              </a:rPr>
              <a:t>-1,87</a:t>
            </a:r>
            <a:r>
              <a:rPr lang="uk-U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2,25 * (-0,04) = </a:t>
            </a:r>
            <a:r>
              <a:rPr lang="uk-UA" sz="2000" b="1" dirty="0" smtClean="0">
                <a:solidFill>
                  <a:srgbClr val="FF0066"/>
                </a:solidFill>
              </a:rPr>
              <a:t>-0,09</a:t>
            </a:r>
            <a:endParaRPr lang="ru-RU" sz="2000" b="1" dirty="0">
              <a:solidFill>
                <a:srgbClr val="FF0066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98" y="4509120"/>
            <a:ext cx="1900449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8" grpId="0" build="p" animBg="1"/>
      <p:bldP spid="9" grpId="0" build="p" animBg="1"/>
      <p:bldP spid="1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87208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Ділення раціональних чисел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492896"/>
            <a:ext cx="727280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Щоб поділити одне раціональне число на друге,треба поділити їх модулі; якщо знаки діленого і дільника різні, то перед результатом слід поставити знак мінус.</a:t>
            </a:r>
            <a:endParaRPr lang="ru-R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071470"/>
            <a:ext cx="8388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Ділити на 0 не можна!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00660"/>
              </p:ext>
            </p:extLst>
          </p:nvPr>
        </p:nvGraphicFramePr>
        <p:xfrm>
          <a:off x="1487996" y="4464714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560819">
                <a:tc>
                  <a:txBody>
                    <a:bodyPr/>
                    <a:lstStyle/>
                    <a:p>
                      <a:r>
                        <a:rPr lang="uk-UA" dirty="0" smtClean="0"/>
                        <a:t>Знак числа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Знак числа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Знак частки</a:t>
                      </a:r>
                    </a:p>
                    <a:p>
                      <a:r>
                        <a:rPr lang="uk-UA" dirty="0" smtClean="0"/>
                        <a:t>а:</a:t>
                      </a: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</a:tr>
              <a:tr h="320468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</a:tr>
              <a:tr h="320468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</a:tr>
              <a:tr h="320468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20468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670" y="5373216"/>
            <a:ext cx="1503827" cy="151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616" y="764704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7344816" cy="4248472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459"/>
                <a:gd name="adj2" fmla="val 71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uk-UA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Бажаю успіхів у </a:t>
            </a:r>
            <a:r>
              <a:rPr lang="uk-U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вивченні математик</a:t>
            </a: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uk-U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868" y="5733256"/>
            <a:ext cx="1115131" cy="1124744"/>
          </a:xfrm>
          <a:prstGeom prst="rect">
            <a:avLst/>
          </a:prstGeom>
        </p:spPr>
      </p:pic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908720"/>
            <a:ext cx="7787208" cy="720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Подільність натуральних чисел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7704857" cy="3881611"/>
          </a:xfrm>
        </p:spPr>
        <p:txBody>
          <a:bodyPr/>
          <a:lstStyle/>
          <a:p>
            <a:r>
              <a:rPr lang="uk-UA" dirty="0"/>
              <a:t>Числа , які використовуються під час лічби, називаються ……</a:t>
            </a:r>
            <a:endParaRPr lang="en-US" dirty="0"/>
          </a:p>
          <a:p>
            <a:r>
              <a:rPr lang="uk-UA" dirty="0"/>
              <a:t>Порівняти два числа - це означає …..</a:t>
            </a:r>
          </a:p>
          <a:p>
            <a:r>
              <a:rPr lang="uk-UA" dirty="0"/>
              <a:t>Знаки нерівності </a:t>
            </a:r>
            <a:r>
              <a:rPr lang="uk-UA" dirty="0" smtClean="0"/>
              <a:t>   </a:t>
            </a:r>
            <a:r>
              <a:rPr lang="uk-UA" dirty="0" smtClean="0">
                <a:solidFill>
                  <a:srgbClr val="FF0000"/>
                </a:solidFill>
              </a:rPr>
              <a:t>менше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…  більше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…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0000FF"/>
                </a:solidFill>
              </a:rPr>
              <a:t>Числа 4,8,34,76,128 діляться на …</a:t>
            </a:r>
          </a:p>
          <a:p>
            <a:r>
              <a:rPr lang="uk-UA" dirty="0">
                <a:solidFill>
                  <a:srgbClr val="FF0000"/>
                </a:solidFill>
              </a:rPr>
              <a:t>Числа 36, 57,42,378,1056 діляться на …</a:t>
            </a:r>
          </a:p>
          <a:p>
            <a:r>
              <a:rPr lang="uk-UA" dirty="0">
                <a:solidFill>
                  <a:srgbClr val="009900"/>
                </a:solidFill>
              </a:rPr>
              <a:t>Числа 50,75,120,360,46995 діляться на…</a:t>
            </a:r>
          </a:p>
          <a:p>
            <a:endParaRPr lang="uk-UA" dirty="0">
              <a:solidFill>
                <a:srgbClr val="009900"/>
              </a:solidFill>
            </a:endParaRPr>
          </a:p>
          <a:p>
            <a:endParaRPr lang="uk-UA" dirty="0">
              <a:solidFill>
                <a:srgbClr val="009900"/>
              </a:solidFill>
            </a:endParaRPr>
          </a:p>
          <a:p>
            <a:endParaRPr lang="uk-UA" dirty="0"/>
          </a:p>
          <a:p>
            <a:pPr>
              <a:buFont typeface="Wingdings" pitchFamily="2" charset="2"/>
              <a:buNone/>
            </a:pPr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476" y="5661248"/>
            <a:ext cx="1186523" cy="1196752"/>
          </a:xfrm>
          <a:prstGeom prst="rect">
            <a:avLst/>
          </a:prstGeom>
        </p:spPr>
      </p:pic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908720"/>
            <a:ext cx="7787208" cy="720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Подільність натуральних чисел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8424936" cy="3881611"/>
          </a:xfrm>
        </p:spPr>
        <p:txBody>
          <a:bodyPr/>
          <a:lstStyle/>
          <a:p>
            <a:r>
              <a:rPr lang="uk-UA" dirty="0"/>
              <a:t>Числа , які використовуються під час лічби, називаються </a:t>
            </a:r>
            <a:r>
              <a:rPr lang="ru-RU" b="1" u="sng" dirty="0" err="1" smtClean="0">
                <a:solidFill>
                  <a:schemeClr val="tx1">
                    <a:lumMod val="75000"/>
                  </a:schemeClr>
                </a:solidFill>
              </a:rPr>
              <a:t>натуральними</a:t>
            </a:r>
            <a:endParaRPr lang="en-US" b="1" u="sng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uk-UA" dirty="0"/>
              <a:t>Порівняти два числа - це означає </a:t>
            </a:r>
            <a:r>
              <a:rPr lang="uk-UA" sz="2000" i="1" dirty="0" smtClean="0">
                <a:solidFill>
                  <a:srgbClr val="FF0066"/>
                </a:solidFill>
              </a:rPr>
              <a:t>визначити котре із них більше або менше за інше, або рівні між собою</a:t>
            </a:r>
            <a:endParaRPr lang="uk-UA" sz="2000" i="1" dirty="0">
              <a:solidFill>
                <a:srgbClr val="FF0066"/>
              </a:solidFill>
            </a:endParaRPr>
          </a:p>
          <a:p>
            <a:r>
              <a:rPr lang="uk-UA" dirty="0"/>
              <a:t>Знаки нерівності </a:t>
            </a:r>
            <a:r>
              <a:rPr lang="uk-UA" dirty="0" smtClean="0"/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&gt;</a:t>
            </a:r>
          </a:p>
          <a:p>
            <a:r>
              <a:rPr lang="uk-UA" dirty="0" smtClean="0">
                <a:solidFill>
                  <a:srgbClr val="0000FF"/>
                </a:solidFill>
              </a:rPr>
              <a:t>Числа </a:t>
            </a:r>
            <a:r>
              <a:rPr lang="uk-UA" dirty="0">
                <a:solidFill>
                  <a:srgbClr val="0000FF"/>
                </a:solidFill>
              </a:rPr>
              <a:t>4,8,34,76,128 діляться на </a:t>
            </a:r>
            <a:r>
              <a:rPr lang="en-US" b="1" dirty="0" smtClean="0">
                <a:solidFill>
                  <a:srgbClr val="FF0066"/>
                </a:solidFill>
              </a:rPr>
              <a:t>2</a:t>
            </a:r>
            <a:endParaRPr lang="uk-UA" b="1" dirty="0">
              <a:solidFill>
                <a:srgbClr val="FF0066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Числа 36, 57,42,378,1056 діляться на </a:t>
            </a:r>
            <a:r>
              <a:rPr lang="en-US" dirty="0" smtClean="0"/>
              <a:t>3</a:t>
            </a:r>
            <a:endParaRPr lang="uk-UA" dirty="0"/>
          </a:p>
          <a:p>
            <a:r>
              <a:rPr lang="uk-UA" dirty="0">
                <a:solidFill>
                  <a:srgbClr val="009900"/>
                </a:solidFill>
              </a:rPr>
              <a:t>Числа 50,75,120,360,46995 діляться </a:t>
            </a:r>
            <a:r>
              <a:rPr lang="uk-UA" dirty="0" smtClean="0">
                <a:solidFill>
                  <a:srgbClr val="009900"/>
                </a:solidFill>
              </a:rPr>
              <a:t>на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uk-UA" dirty="0">
              <a:solidFill>
                <a:srgbClr val="FF0000"/>
              </a:solidFill>
            </a:endParaRPr>
          </a:p>
          <a:p>
            <a:endParaRPr lang="uk-UA" dirty="0">
              <a:solidFill>
                <a:srgbClr val="009900"/>
              </a:solidFill>
            </a:endParaRPr>
          </a:p>
          <a:p>
            <a:endParaRPr lang="uk-UA" dirty="0">
              <a:solidFill>
                <a:srgbClr val="009900"/>
              </a:solidFill>
            </a:endParaRPr>
          </a:p>
          <a:p>
            <a:endParaRPr lang="uk-UA" dirty="0"/>
          </a:p>
          <a:p>
            <a:pPr>
              <a:buFont typeface="Wingdings" pitchFamily="2" charset="2"/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69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46182"/>
            <a:ext cx="1697186" cy="1711817"/>
          </a:xfrm>
          <a:prstGeom prst="rect">
            <a:avLst/>
          </a:prstGeom>
        </p:spPr>
      </p:pic>
      <p:sp>
        <p:nvSpPr>
          <p:cNvPr id="19460" name="AutoShape 4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4536504" cy="92427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Закони дій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6600CC"/>
                </a:solidFill>
              </a:rPr>
              <a:t>Переставний закон додавання</a:t>
            </a:r>
          </a:p>
          <a:p>
            <a:r>
              <a:rPr lang="uk-UA" sz="2400" dirty="0">
                <a:solidFill>
                  <a:srgbClr val="FF0000"/>
                </a:solidFill>
              </a:rPr>
              <a:t>(</a:t>
            </a:r>
            <a:r>
              <a:rPr lang="uk-UA" sz="2400" i="1" dirty="0" err="1">
                <a:solidFill>
                  <a:srgbClr val="FF0000"/>
                </a:solidFill>
              </a:rPr>
              <a:t>а+в</a:t>
            </a:r>
            <a:r>
              <a:rPr lang="uk-UA" sz="2400" i="1" dirty="0">
                <a:solidFill>
                  <a:srgbClr val="FF0000"/>
                </a:solidFill>
              </a:rPr>
              <a:t>)</a:t>
            </a:r>
            <a:r>
              <a:rPr lang="uk-UA" sz="2400" i="1" dirty="0" err="1">
                <a:solidFill>
                  <a:srgbClr val="FF0000"/>
                </a:solidFill>
              </a:rPr>
              <a:t>+с=а+</a:t>
            </a:r>
            <a:r>
              <a:rPr lang="uk-UA" sz="2400" i="1" dirty="0">
                <a:solidFill>
                  <a:srgbClr val="FF0000"/>
                </a:solidFill>
              </a:rPr>
              <a:t>(</a:t>
            </a:r>
            <a:r>
              <a:rPr lang="uk-UA" sz="2400" i="1" dirty="0" err="1">
                <a:solidFill>
                  <a:srgbClr val="FF0000"/>
                </a:solidFill>
              </a:rPr>
              <a:t>в+с</a:t>
            </a:r>
            <a:r>
              <a:rPr lang="uk-UA" sz="2400" i="1" dirty="0">
                <a:solidFill>
                  <a:srgbClr val="FF0000"/>
                </a:solidFill>
              </a:rPr>
              <a:t>)</a:t>
            </a:r>
          </a:p>
          <a:p>
            <a:r>
              <a:rPr lang="uk-UA" sz="2400" i="1" dirty="0">
                <a:solidFill>
                  <a:srgbClr val="009900"/>
                </a:solidFill>
              </a:rPr>
              <a:t>Переставний закон множення</a:t>
            </a:r>
          </a:p>
          <a:p>
            <a:r>
              <a:rPr lang="uk-UA" sz="2400" i="1" dirty="0">
                <a:solidFill>
                  <a:srgbClr val="0000FF"/>
                </a:solidFill>
              </a:rPr>
              <a:t>(а</a:t>
            </a:r>
            <a:r>
              <a:rPr lang="en-US" sz="2400" i="1" dirty="0">
                <a:solidFill>
                  <a:srgbClr val="0000FF"/>
                </a:solidFill>
              </a:rPr>
              <a:t>* b)*c=a*(b*c)</a:t>
            </a:r>
          </a:p>
          <a:p>
            <a:r>
              <a:rPr lang="uk-UA" sz="2400" i="1" dirty="0">
                <a:solidFill>
                  <a:srgbClr val="FF0066"/>
                </a:solidFill>
              </a:rPr>
              <a:t>Розподільний закон множення</a:t>
            </a:r>
            <a:endParaRPr lang="uk-UA" sz="2400" dirty="0">
              <a:solidFill>
                <a:srgbClr val="FF0066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6600CC"/>
                </a:solidFill>
              </a:rPr>
              <a:t>a+b</a:t>
            </a:r>
            <a:r>
              <a:rPr lang="en-US" sz="2400" dirty="0">
                <a:solidFill>
                  <a:srgbClr val="6600CC"/>
                </a:solidFill>
              </a:rPr>
              <a:t>=</a:t>
            </a:r>
            <a:r>
              <a:rPr lang="en-US" sz="2400" dirty="0" err="1">
                <a:solidFill>
                  <a:srgbClr val="6600CC"/>
                </a:solidFill>
              </a:rPr>
              <a:t>b+a</a:t>
            </a:r>
            <a:endParaRPr lang="en-US" sz="2400" dirty="0">
              <a:solidFill>
                <a:srgbClr val="6600CC"/>
              </a:solidFill>
            </a:endParaRPr>
          </a:p>
          <a:p>
            <a:r>
              <a:rPr lang="uk-UA" sz="2400" dirty="0">
                <a:solidFill>
                  <a:srgbClr val="FF0000"/>
                </a:solidFill>
              </a:rPr>
              <a:t>Сполучний закон додавання</a:t>
            </a:r>
          </a:p>
          <a:p>
            <a:r>
              <a:rPr lang="en-US" sz="2400" dirty="0">
                <a:solidFill>
                  <a:srgbClr val="009900"/>
                </a:solidFill>
              </a:rPr>
              <a:t>a*b=b*a</a:t>
            </a:r>
          </a:p>
          <a:p>
            <a:r>
              <a:rPr lang="uk-UA" sz="2400" dirty="0">
                <a:solidFill>
                  <a:srgbClr val="0000FF"/>
                </a:solidFill>
              </a:rPr>
              <a:t>Сполучний закон множення</a:t>
            </a:r>
          </a:p>
          <a:p>
            <a:r>
              <a:rPr lang="en-US" sz="2400" dirty="0">
                <a:solidFill>
                  <a:srgbClr val="FF0066"/>
                </a:solidFill>
              </a:rPr>
              <a:t>(</a:t>
            </a:r>
            <a:r>
              <a:rPr lang="en-US" sz="2400" dirty="0" err="1">
                <a:solidFill>
                  <a:srgbClr val="FF0066"/>
                </a:solidFill>
              </a:rPr>
              <a:t>a+b</a:t>
            </a:r>
            <a:r>
              <a:rPr lang="en-US" sz="2400" dirty="0">
                <a:solidFill>
                  <a:srgbClr val="FF0066"/>
                </a:solidFill>
              </a:rPr>
              <a:t>)*c=a*(</a:t>
            </a:r>
            <a:r>
              <a:rPr lang="en-US" sz="2400" dirty="0" err="1">
                <a:solidFill>
                  <a:srgbClr val="FF0066"/>
                </a:solidFill>
              </a:rPr>
              <a:t>b+c</a:t>
            </a:r>
            <a:r>
              <a:rPr lang="en-US" sz="2400" dirty="0">
                <a:solidFill>
                  <a:srgbClr val="FF0066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uk-UA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0"/>
            <a:ext cx="2209800" cy="2228850"/>
          </a:xfrm>
          <a:prstGeom prst="rect">
            <a:avLst/>
          </a:prstGeom>
        </p:spPr>
      </p:pic>
      <p:sp>
        <p:nvSpPr>
          <p:cNvPr id="21509" name="AutoShape 5"/>
          <p:cNvSpPr>
            <a:spLocks noGrp="1" noChangeArrowheads="1"/>
          </p:cNvSpPr>
          <p:nvPr>
            <p:ph type="title"/>
          </p:nvPr>
        </p:nvSpPr>
        <p:spPr>
          <a:xfrm>
            <a:off x="899592" y="908720"/>
            <a:ext cx="5832648" cy="7920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Дробові числа</a:t>
            </a:r>
          </a:p>
        </p:txBody>
      </p:sp>
      <p:graphicFrame>
        <p:nvGraphicFramePr>
          <p:cNvPr id="21640" name="Group 1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14936047"/>
              </p:ext>
            </p:extLst>
          </p:nvPr>
        </p:nvGraphicFramePr>
        <p:xfrm>
          <a:off x="827088" y="2276475"/>
          <a:ext cx="7693025" cy="3875851"/>
        </p:xfrm>
        <a:graphic>
          <a:graphicData uri="http://schemas.openxmlformats.org/drawingml/2006/table">
            <a:tbl>
              <a:tblPr/>
              <a:tblGrid>
                <a:gridCol w="1282700"/>
                <a:gridCol w="641350"/>
                <a:gridCol w="639762"/>
                <a:gridCol w="641350"/>
                <a:gridCol w="641350"/>
                <a:gridCol w="641350"/>
                <a:gridCol w="625475"/>
                <a:gridCol w="657225"/>
                <a:gridCol w="927100"/>
                <a:gridCol w="995363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Чисельник дробу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Знаменник дробу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Правильний 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Неправильний 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0"/>
            <a:ext cx="2209800" cy="2228850"/>
          </a:xfrm>
          <a:prstGeom prst="rect">
            <a:avLst/>
          </a:prstGeom>
        </p:spPr>
      </p:pic>
      <p:sp>
        <p:nvSpPr>
          <p:cNvPr id="21509" name="AutoShape 5"/>
          <p:cNvSpPr>
            <a:spLocks noGrp="1" noChangeArrowheads="1"/>
          </p:cNvSpPr>
          <p:nvPr>
            <p:ph type="title"/>
          </p:nvPr>
        </p:nvSpPr>
        <p:spPr>
          <a:xfrm>
            <a:off x="899592" y="908720"/>
            <a:ext cx="5832648" cy="7920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Дробові числа</a:t>
            </a:r>
          </a:p>
        </p:txBody>
      </p:sp>
      <p:graphicFrame>
        <p:nvGraphicFramePr>
          <p:cNvPr id="21640" name="Group 1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20360627"/>
              </p:ext>
            </p:extLst>
          </p:nvPr>
        </p:nvGraphicFramePr>
        <p:xfrm>
          <a:off x="827088" y="2276475"/>
          <a:ext cx="7693025" cy="3954273"/>
        </p:xfrm>
        <a:graphic>
          <a:graphicData uri="http://schemas.openxmlformats.org/drawingml/2006/table">
            <a:tbl>
              <a:tblPr/>
              <a:tblGrid>
                <a:gridCol w="1282700"/>
                <a:gridCol w="641350"/>
                <a:gridCol w="639762"/>
                <a:gridCol w="641350"/>
                <a:gridCol w="641350"/>
                <a:gridCol w="641350"/>
                <a:gridCol w="625475"/>
                <a:gridCol w="657225"/>
                <a:gridCol w="927100"/>
                <a:gridCol w="995363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b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b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b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br>
                        <a:rPr kumimoji="0" lang="uk-UA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Чисельник дробу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Знаменник дробу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Правильний 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Неправильний дріб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29" y="-16692"/>
            <a:ext cx="2209800" cy="2228850"/>
          </a:xfrm>
          <a:prstGeom prst="rect">
            <a:avLst/>
          </a:prstGeom>
        </p:spPr>
      </p:pic>
      <p:sp>
        <p:nvSpPr>
          <p:cNvPr id="24580" name="AutoShape 4"/>
          <p:cNvSpPr>
            <a:spLocks noGrp="1" noChangeArrowheads="1"/>
          </p:cNvSpPr>
          <p:nvPr>
            <p:ph type="title"/>
          </p:nvPr>
        </p:nvSpPr>
        <p:spPr>
          <a:xfrm>
            <a:off x="827584" y="908720"/>
            <a:ext cx="5904656" cy="93610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Дробові числа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827088" y="2349500"/>
            <a:ext cx="3770312" cy="1785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2000" dirty="0"/>
              <a:t>1.Записати звичайним дробом число</a:t>
            </a:r>
            <a:r>
              <a:rPr lang="uk-UA" sz="2000" dirty="0">
                <a:solidFill>
                  <a:srgbClr val="6600CC"/>
                </a:solidFill>
              </a:rPr>
              <a:t> 0,6; 2,5; 3,67; 0,(6)</a:t>
            </a:r>
            <a:endParaRPr lang="uk-UA" sz="2000" dirty="0"/>
          </a:p>
        </p:txBody>
      </p:sp>
      <p:sp>
        <p:nvSpPr>
          <p:cNvPr id="24588" name="Rectangle 12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2000" dirty="0"/>
              <a:t>2.Знайти 6/7 від числа:</a:t>
            </a:r>
          </a:p>
          <a:p>
            <a:r>
              <a:rPr lang="uk-UA" sz="2000" dirty="0">
                <a:solidFill>
                  <a:srgbClr val="6600CC"/>
                </a:solidFill>
              </a:rPr>
              <a:t>140;</a:t>
            </a:r>
          </a:p>
          <a:p>
            <a:r>
              <a:rPr lang="uk-UA" sz="2000" dirty="0">
                <a:solidFill>
                  <a:srgbClr val="6600CC"/>
                </a:solidFill>
              </a:rPr>
              <a:t>49</a:t>
            </a:r>
          </a:p>
          <a:p>
            <a:r>
              <a:rPr lang="uk-UA" sz="2000" dirty="0">
                <a:solidFill>
                  <a:srgbClr val="6600CC"/>
                </a:solidFill>
              </a:rPr>
              <a:t>1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000" dirty="0"/>
              <a:t>Кіт </a:t>
            </a:r>
            <a:r>
              <a:rPr lang="uk-UA" sz="2000" dirty="0" err="1"/>
              <a:t>Лєопольд</a:t>
            </a:r>
            <a:r>
              <a:rPr lang="uk-UA" sz="2000" dirty="0"/>
              <a:t> проїхав 36,75 км, рухаючись рівною дорогою, піднімаючись на гору і спускаючись із неї. Відстань, яку він проїхав піднімаючись на гору, в    2  1/3     </a:t>
            </a:r>
            <a:r>
              <a:rPr lang="uk-UA" sz="2000" dirty="0" err="1"/>
              <a:t>раза</a:t>
            </a:r>
            <a:r>
              <a:rPr lang="uk-UA" sz="2000" dirty="0"/>
              <a:t> більша за ту, яку він проїхав рівною дорогою. Спускаючись із гори, він проїхав на 2,75 км більше, ніж піднімаючись на неї. Скільки кілометрів велосипедист їхав угору, скільки-вниз?</a:t>
            </a:r>
            <a:endParaRPr lang="uk-UA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7" grpId="0" build="p"/>
      <p:bldP spid="24588" grpId="0" build="p"/>
      <p:bldP spid="2458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908720"/>
            <a:ext cx="7715200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Відношення і пропорції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uk-UA" sz="2400" dirty="0"/>
              <a:t>Розв'язати рівняння</a:t>
            </a:r>
          </a:p>
          <a:p>
            <a:r>
              <a:rPr lang="en-US" sz="2400" dirty="0"/>
              <a:t>x</a:t>
            </a:r>
            <a:r>
              <a:rPr lang="uk-UA" sz="2400" dirty="0"/>
              <a:t>:</a:t>
            </a:r>
            <a:r>
              <a:rPr lang="en-US" sz="2400" dirty="0"/>
              <a:t>3=8</a:t>
            </a:r>
            <a:r>
              <a:rPr lang="uk-UA" sz="2400" dirty="0"/>
              <a:t>:</a:t>
            </a:r>
            <a:r>
              <a:rPr lang="en-US" sz="2400" dirty="0"/>
              <a:t>5;</a:t>
            </a:r>
          </a:p>
          <a:p>
            <a:r>
              <a:rPr lang="en-US" sz="2400" dirty="0"/>
              <a:t>1,5</a:t>
            </a:r>
            <a:r>
              <a:rPr lang="uk-UA" sz="2400" dirty="0"/>
              <a:t>:</a:t>
            </a:r>
            <a:r>
              <a:rPr lang="en-US" sz="2400" dirty="0"/>
              <a:t> x=0,3</a:t>
            </a:r>
            <a:r>
              <a:rPr lang="uk-UA" sz="2400" dirty="0"/>
              <a:t>:</a:t>
            </a:r>
            <a:r>
              <a:rPr lang="en-US" sz="2400" dirty="0"/>
              <a:t> 2,2</a:t>
            </a:r>
            <a:r>
              <a:rPr lang="uk-UA" sz="2400" dirty="0"/>
              <a:t>;</a:t>
            </a:r>
            <a:endParaRPr lang="en-US" sz="2400" dirty="0"/>
          </a:p>
          <a:p>
            <a:r>
              <a:rPr lang="en-US" sz="2400" dirty="0"/>
              <a:t>3,2</a:t>
            </a:r>
            <a:r>
              <a:rPr lang="uk-UA" sz="2400" dirty="0"/>
              <a:t>:</a:t>
            </a:r>
            <a:r>
              <a:rPr lang="en-US" sz="2400" dirty="0"/>
              <a:t> 0,8= 20x </a:t>
            </a:r>
            <a:r>
              <a:rPr lang="uk-UA" sz="2400" dirty="0"/>
              <a:t>:</a:t>
            </a:r>
            <a:r>
              <a:rPr lang="en-US" sz="2400" dirty="0"/>
              <a:t>5</a:t>
            </a:r>
            <a:r>
              <a:rPr lang="uk-UA" sz="2400" dirty="0"/>
              <a:t>;</a:t>
            </a:r>
          </a:p>
          <a:p>
            <a:r>
              <a:rPr lang="uk-UA" sz="2400" dirty="0"/>
              <a:t>12:7=</a:t>
            </a:r>
            <a:r>
              <a:rPr lang="en-US" sz="2400" dirty="0"/>
              <a:t>x</a:t>
            </a:r>
            <a:r>
              <a:rPr lang="uk-UA" sz="2400" dirty="0"/>
              <a:t>:3,5.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400" dirty="0"/>
              <a:t>Різниця чисел , які задумали Віні-Пух і П'ятачок дорівнює 13, а відносяться вони як 7:5.  </a:t>
            </a:r>
          </a:p>
          <a:p>
            <a:pPr>
              <a:buFont typeface="Wingdings" pitchFamily="2" charset="2"/>
              <a:buNone/>
            </a:pPr>
            <a:r>
              <a:rPr lang="uk-UA" sz="2400" dirty="0"/>
              <a:t>Знайди числа, які задумали друзі?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08" y="4941168"/>
            <a:ext cx="1886815" cy="1903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81" grpId="0" build="p"/>
      <p:bldP spid="286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0"/>
            <a:ext cx="2209800" cy="2228850"/>
          </a:xfrm>
          <a:prstGeom prst="rect">
            <a:avLst/>
          </a:prstGeom>
        </p:spPr>
      </p:pic>
      <p:sp>
        <p:nvSpPr>
          <p:cNvPr id="32772" name="AutoShape 4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5832648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/>
              <a:t>Модуль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400" dirty="0">
                <a:solidFill>
                  <a:srgbClr val="FF0066"/>
                </a:solidFill>
              </a:rPr>
              <a:t>Модуль</a:t>
            </a:r>
            <a:r>
              <a:rPr lang="uk-UA" sz="2400" dirty="0">
                <a:solidFill>
                  <a:srgbClr val="6600CC"/>
                </a:solidFill>
              </a:rPr>
              <a:t>  числа – це відстань від початку координат до точки з координатою </a:t>
            </a:r>
            <a:r>
              <a:rPr lang="uk-UA" sz="2400" i="1" dirty="0">
                <a:solidFill>
                  <a:srgbClr val="FF0066"/>
                </a:solidFill>
              </a:rPr>
              <a:t>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66"/>
                </a:solidFill>
              </a:rPr>
              <a:t>|a| = a</a:t>
            </a:r>
            <a:r>
              <a:rPr lang="uk-UA" sz="2400" dirty="0">
                <a:solidFill>
                  <a:srgbClr val="FF0066"/>
                </a:solidFill>
              </a:rPr>
              <a:t>, якщо а</a:t>
            </a:r>
            <a:r>
              <a:rPr lang="en-US" sz="2400" dirty="0">
                <a:solidFill>
                  <a:srgbClr val="FF0066"/>
                </a:solidFill>
              </a:rPr>
              <a:t>&gt;0,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66"/>
                </a:solidFill>
              </a:rPr>
              <a:t>|a|= -a, </a:t>
            </a:r>
            <a:r>
              <a:rPr lang="uk-UA" sz="2400" dirty="0">
                <a:solidFill>
                  <a:srgbClr val="FF0066"/>
                </a:solidFill>
              </a:rPr>
              <a:t>якщо а</a:t>
            </a:r>
            <a:r>
              <a:rPr lang="en-US" sz="2400" dirty="0">
                <a:solidFill>
                  <a:srgbClr val="FF0066"/>
                </a:solidFill>
              </a:rPr>
              <a:t>&lt;0.</a:t>
            </a:r>
            <a:endParaRPr lang="uk-UA" sz="2400" dirty="0">
              <a:solidFill>
                <a:srgbClr val="FF0066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rgbClr val="009900"/>
                </a:solidFill>
              </a:rPr>
              <a:t>Обчислити значення  виразу: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|-2|+|-7|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|-4|* |-15|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3*|1,5|+ 34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|-6|*|-5|-|63|</a:t>
            </a:r>
            <a:r>
              <a:rPr lang="ru-RU" sz="2400" dirty="0">
                <a:solidFill>
                  <a:srgbClr val="0000FF"/>
                </a:solidFill>
              </a:rPr>
              <a:t>: </a:t>
            </a:r>
            <a:r>
              <a:rPr lang="en-US" sz="2400" dirty="0">
                <a:solidFill>
                  <a:srgbClr val="0000FF"/>
                </a:solidFill>
              </a:rPr>
              <a:t>|-9|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rgbClr val="009900"/>
                </a:solidFill>
              </a:rPr>
              <a:t>Розв'яжи рівняння: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|x|-5=12</a:t>
            </a:r>
            <a:r>
              <a:rPr lang="uk-UA" sz="2400" dirty="0">
                <a:solidFill>
                  <a:srgbClr val="0000FF"/>
                </a:solidFill>
              </a:rPr>
              <a:t>;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3|x|-12=14</a:t>
            </a:r>
            <a:r>
              <a:rPr lang="uk-UA" sz="2400" dirty="0">
                <a:solidFill>
                  <a:srgbClr val="0099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uk-UA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build="p"/>
    </p:bldLst>
  </p:timing>
</p:sld>
</file>

<file path=ppt/theme/theme1.xml><?xml version="1.0" encoding="utf-8"?>
<a:theme xmlns:a="http://schemas.openxmlformats.org/drawingml/2006/main" name="Капсули">
  <a:themeElements>
    <a:clrScheme name="Капсули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и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и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и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и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и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и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и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и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1053</TotalTime>
  <Words>787</Words>
  <Application>Microsoft Office PowerPoint</Application>
  <PresentationFormat>Экран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Капсули</vt:lpstr>
      <vt:lpstr>Тема: Повторення курсу математики за 6 клас</vt:lpstr>
      <vt:lpstr>Подільність натуральних чисел</vt:lpstr>
      <vt:lpstr>Подільність натуральних чисел</vt:lpstr>
      <vt:lpstr>Закони дій</vt:lpstr>
      <vt:lpstr>Дробові числа</vt:lpstr>
      <vt:lpstr>Дробові числа</vt:lpstr>
      <vt:lpstr>Дробові числа</vt:lpstr>
      <vt:lpstr>Відношення і пропорції</vt:lpstr>
      <vt:lpstr>Модуль</vt:lpstr>
      <vt:lpstr>Додавання раціональних чисел</vt:lpstr>
      <vt:lpstr>Додавання раціональних чисел</vt:lpstr>
      <vt:lpstr>Множення раціональних чисел</vt:lpstr>
      <vt:lpstr>Множення раціональних чисел</vt:lpstr>
      <vt:lpstr>Ділення раціональних чисел</vt:lpstr>
      <vt:lpstr>Презентация PowerPoint</vt:lpstr>
    </vt:vector>
  </TitlesOfParts>
  <Company>МОН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Повторення курсу математики за 6 клас</dc:title>
  <dc:creator>Ученик</dc:creator>
  <cp:lastModifiedBy>Teacher</cp:lastModifiedBy>
  <cp:revision>26</cp:revision>
  <dcterms:created xsi:type="dcterms:W3CDTF">2013-04-27T07:00:43Z</dcterms:created>
  <dcterms:modified xsi:type="dcterms:W3CDTF">2014-02-26T20:07:37Z</dcterms:modified>
</cp:coreProperties>
</file>